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各位老师、同学，大家下午好。今天我将为大家分享关于Facebook与剑桥分析公司数据泄露事件的工程伦理分析。这个事件不仅是科技史上的一个重要里程碑，更是我们软件工程专业学生理解技术伦理责任的绝佳案例。接下来，我将从事件背景、技术细节、伦理问题、责任归属等多个维度，深入剖析这一事件，并探讨其对我们未来职业发展的启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起事件的后果是深远的。对Facebook而言，是数百亿美元的市值损失和创纪录的罚款。但更重要的是，它成为了一个催化剂，极大地推动了全球数据隐私立法的进程，其中最具代表性的就是欧盟的GDPR。同时，它也教育了公众，让大家前所未有地关注自己的数字隐私。整个科技行业也因此开始了一场深刻的反思和变革，隐私保护被提到了前所未有的战略高度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案例给我们软件工程专业的学生带来了哪些启示？首先，隐私保护必须从设计之初就融入我们的代码和架构中，也就是“设计即隐私”。其次，最小权限原则是系统安全的基石。第三，我们需要对数据进行全生命周期的管理。第四，要努力让算法变得透明和可解释。最后，企业内部必须建立有效的伦理审查机制，确保技术向善。这些启示对于我们未来的职业实践具有重要的指导意义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想谈谈我的个人思考。作为软件工程专业的学生，我们未来将成为技术的创造者。这个案例告诉我们，我们的责任绝不仅仅是技术层面的。我们必须认识到，我们手中的代码具有巨大的社会影响力，因此我们必须承担起相应的伦理责任。技术创新是好的，但必须有边界，这个边界就是人的权利和社会的福祉。在AI和大数据时代，我们更应该倡导“伦理先行”，让技术真正服务于人类，而不是成为伤害我们的工具。我的汇报到此结束，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回顾一下事件的基本情况。这起事件爆发于2018年，但根源在2014年。核心人物是剑桥大学的学者科根，他设计了一个看似无害的心理测试应用，通过Facebook的API，不仅收集了直接用户的数据，更关键的是，还获取了他们好友的数据，这是导致8700万用户受影响的关键。这些数据最终被转移给了剑桥分析公司，用于政治目的。这一事件的影响是深远的，它不仅重创了Facebook，更唤醒了全球对数据隐私的关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起事件的技术核心在于Facebook当时的API设计。在2014年之前，任何应用只要获得一个用户的授权，就能获取其所有好友的公开信息，这在现在看来是不可思议的权限漏洞。科根的应用正是利用了这一点。获取数据后，剑桥分析公司使用了一种叫做“心理画像”的技术，这不仅仅是简单的用户画像，而是深入挖掘用户的心理特质。通过这种技术，他们能预测用户的行为，并进行精准的信息投放，这正是其可怕之处，也引出了算法对社会公平性的潜在威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整个事件的发展可以清晰地分为四个阶段。首先是2014年的数据收集阶段，科根的应用像一个病毒一样，通过用户授权，悄无声息地获取了海量数据。接着是数据转移，科根违背承诺，将数据交给了剑桥分析公司。第三阶段是关键的应用阶段，CA利用这些数据进行政治操弄，这也是事件最具争议的部分。最后，在2018年，媒体的曝光和举报人的证词，将这一切公之于众，引发了全球性的轩然大波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事件涉及一个复杂的利益相关者网络。我们可以看到，用户数据是整个网络的核心。Facebook作为平台方，对数据安全负有首要责任。剑桥分析公司和开发者科根则是直接的违规者。而广大用户是最终的受害者。此外，政府监管机构和社会公众也在其中扮演了重要角色。通过分析这个网络，我们可以更清晰地看到各方的利益诉求和应负的责任，这是进行伦理判断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起事件集中暴露了软件工程领域的几大核心伦理问题。首先是知情同意，用户的同意是在被误导的情况下做出的。其次是隐私权，数千万用户的隐私被赤裸裸地侵犯。第三，数据使用的边界被模糊和滥用。第四，Facebook作为平台方，其监管责任严重缺失，未能有效预防风险。最后，算法被用于影响社会公平，这警示我们技术可能被用作操纵工具。这些问题都与我们课程中学习的伦理原则息息相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可以从三种经典的伦理理论来审视这个事件。从功利主义角度看，它带来的社会总危害远大于收益。从义务论角度看，它的核心行为——欺骗、违背承诺——本身就是错误的。而从责任伦理的角度，我们可以清晰地看到，从平台、开发者到管理层，每个角色都存在责任的缺失。这三种理论从不同维度揭示了事件的不道德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我们从软件工程的专业视角来分析。问题出在软件生命周期的各个环节。在需求分析阶段，隐私保护的重要性被低估了。在系统设计阶段，权限管理存在致命缺陷，没有遵循最小权限原则。在测试和运维阶段，缺乏有效的监控和审查机制。更根本的是，公司层面缺乏完善的数据安全治理和伦理审查制度。这表明，伦理问题不仅仅是个人道德问题，更是系统设计和工程管理的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责任究竟该如何划分？这张表格清晰地展示了各方的责任。Facebook作为平台方，负有不可推卸的主要责任，其设计缺陷和监管不力是事件的根源。剑桥分析公司是直接的滥用者，应承担主要的法律和道德责任。开发者科根是始作俑者，同样负有直接责任。此外，监管机构在法规和执法上的滞后也构成了间接责任。这个案例告诉我们，在复杂的技术生态中，责任是多方面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8.svg"/><Relationship Id="rId10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381000" y="2286000"/>
            <a:ext cx="1143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Facebook—Cambridge Analytica</a:t>
            </a:r>
            <a:b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数据泄露事件的工程伦理分析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381000" y="4381500"/>
            <a:ext cx="1143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研究生课程「工程伦理分析」专题汇报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08000" y="5397500"/>
            <a:ext cx="635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课程名称：工程伦理分析 | 专业：软件工程</a:t>
            </a:r>
            <a:b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事件影响与后果：重塑数字时代的规则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484" b="484"/>
          <a:stretch>
            <a:fillRect/>
          </a:stretch>
        </p:blipFill>
        <p:spPr>
          <a:xfrm>
            <a:off x="952500" y="1905000"/>
            <a:ext cx="2032000" cy="1143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3111500" y="1778000"/>
            <a:ext cx="28575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商业冲击：百亿级经济重创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事件曝光后，Facebook股价数日暴跌近20%，市值蒸发超千亿美元。2019年，其与FTC达成和解并支付创纪录的</a:t>
            </a:r>
            <a:r>
              <a:rPr lang="en-US" sz="1300" b="1" i="0" u="none" strike="noStrike">
                <a:solidFill>
                  <a:srgbClr val="B4323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50亿美元</a:t>
            </a: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行政罚款，成为科技史上最高额罚单之一。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86500" y="16510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351" r="351"/>
          <a:stretch>
            <a:fillRect/>
          </a:stretch>
        </p:blipFill>
        <p:spPr>
          <a:xfrm>
            <a:off x="6477000" y="2057400"/>
            <a:ext cx="1397000" cy="1397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7937500" y="1778000"/>
            <a:ext cx="35560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制度重构：全球隐私立法加速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事件成为全球数据立法的关键催化剂，直接推动欧盟《通用数据保护条例》(GDPR)的落地与普及，也促使美国出台《加州消费者隐私法案》(CCPA)，显著抬升了全球数字隐私保护的法律标准。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41275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43815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60500" y="4318000"/>
            <a:ext cx="4508500" cy="184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认知觉醒：全民隐私意识重塑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事件引发全球性的“数字隐私公开课”，让普通用户首次系统性关注应用权限、数据收集与隐私政策。公众从被动接受转向主动审视，对科技产品的信任机制与使用习惯发生根本性转变。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86500" y="41275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000" y="43815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985000" y="4318000"/>
            <a:ext cx="4508500" cy="184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范式转变：科技伦理的底层回归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倒逼科技行业重构产品逻辑：各大平台收紧第三方API权限、上线隐私沙盒与数据最小化功能。“隐私保护”从单纯的合规成本跃升为企业的核心竞争力与品牌信任基石，成为科技发展的底层伦理。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案例启示：构建负责任的软件工程实践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4290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1968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33500" y="19431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隐私保护前置原则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2413000"/>
            <a:ext cx="304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践行“设计即隐私”理念，在需求分析与架构设计的最初阶段就将隐私保护作为核心考量，而非事后补救，从源头规避隐私泄露风险。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81500" y="1778000"/>
            <a:ext cx="34290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1968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953000" y="19431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严格执行最小权限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572000" y="2413000"/>
            <a:ext cx="304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系统设计应遵循“最小权限原则”，确保任何角色或应用程序仅能访问完成任务所必需的最小数据集，有效遏制越权访问与数据滥用。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001000" y="1778000"/>
            <a:ext cx="34290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1500" y="1968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572500" y="19431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全生命周期数据治理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91500" y="2413000"/>
            <a:ext cx="304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建立覆盖数据收集、存储、使用、共享、归档及销毁的全流程管控体系，实施严格的日志审计与安全监控，确保数据流转合规可控。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1910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0" y="4381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333500" y="4356100"/>
            <a:ext cx="4508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打破算法“黑箱”，提升可解释性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52500" y="4826000"/>
            <a:ext cx="4889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针对影响用户权益与社会公平的算法模型，需提升决策逻辑的透明度与可解释性。通过文档公开、模型审计等方式，避免算法偏见与歧视，保障用户的知情权与监督权。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159500" y="41910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0000" y="4381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731000" y="4356100"/>
            <a:ext cx="4508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05. 建立常态化的技术伦理审查机制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350000" y="4826000"/>
            <a:ext cx="4889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建议在组织内部设立独立的技术伦理审查委员会，对具有重大社会影响的项目进行前置性伦理评估与风险研判，平衡技术创新与社会责任，确保技术发展始终符合公序良俗与人类福祉。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cap="flat" cmpd="sng">
            <a:solidFill>
              <a:srgbClr val="0000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524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总结：技术之上，伦理先行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08000" y="2984500"/>
            <a:ext cx="3556000" cy="2159000"/>
          </a:xfrm>
          <a:prstGeom prst="roundRect">
            <a:avLst>
              <a:gd name="adj" fmla="val 0"/>
            </a:avLst>
          </a:prstGeom>
          <a:solidFill>
            <a:srgbClr val="003153">
              <a:alpha val="55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698500" y="31750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肩负双重责任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98500" y="3683000"/>
            <a:ext cx="317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EBEB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不仅承担实现功能的技术责任，更需履行维护公平与安全的社会伦理义务。代码具备改变现实的力量，技术人员因此肩负着不可推卸的道德使命。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318000" y="2984500"/>
            <a:ext cx="3556000" cy="2159000"/>
          </a:xfrm>
          <a:prstGeom prst="roundRect">
            <a:avLst>
              <a:gd name="adj" fmla="val 0"/>
            </a:avLst>
          </a:prstGeom>
          <a:solidFill>
            <a:srgbClr val="003153">
              <a:alpha val="55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4508500" y="31750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恪守创新底线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508500" y="3683000"/>
            <a:ext cx="317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EBEB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技术突破不应突破伦理底线。创新需以尊重人权、遵守法律为前提，坚守“风险预防原则”，在探索未知时，始终将人的安全与尊严放在首位。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128000" y="2984500"/>
            <a:ext cx="3556000" cy="2159000"/>
          </a:xfrm>
          <a:prstGeom prst="roundRect">
            <a:avLst>
              <a:gd name="adj" fmla="val 0"/>
            </a:avLst>
          </a:prstGeom>
          <a:solidFill>
            <a:srgbClr val="003153">
              <a:alpha val="55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318500" y="31750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践行伦理先行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318500" y="3683000"/>
            <a:ext cx="317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EBEB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面对新技术，先问“应不应该做”，再问“能不能做”。在AI与大数据时代，将伦理考量前置是技术发展的指南针，更是避免未来危机的关键保障。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0" y="56515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谢谢大家！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案例简介：一场数据驱动的政治风暴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8890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cap="flat" cmpd="sng">
            <a:solidFill>
              <a:srgbClr val="002239">
                <a:alpha val="6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803400"/>
            <a:ext cx="1028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2018年3月，《纽约时报》与英国《卫报》联合曝光了这起震惊全球的数据丑闻。事件核心可追溯至2014年，剑桥大学心理学家Aleksandr Kogan通过一款性格测试应用，非法获取了约8700万Facebook用户的个人数据，并将其提供给剑桥分析公司（Cambridge Analytica）用于政治目的，成为社交媒体时代最严重的隐私危机之一。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核心参与方图谱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2732">
            <a:off x="762012" y="3422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762000" y="4889500"/>
            <a:ext cx="34290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Facebook：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作为全球最大的社交媒体平台，是海量用户数据的原始持有方与流出源头。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剑桥分析(CA)：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事件的核心获益方，利用数据构建选民心理画像，实施定向政治干预。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Aleksandr Kogan：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剑桥大学心理学家，作为技术中介开发应用，成为数据非法流转的关键节点。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81500" y="292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数据滥用的完整链条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12732">
            <a:off x="4381512" y="3422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4381500" y="36195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470400" y="36830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诱导授权：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开发“这是你的数字生活”应用，吸引约27万名用户自愿授权登录。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81500" y="42926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470400" y="43561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越权爬取：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利用Facebook API漏洞，连带获取了这些用户好友的数百万条未授权数据。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381500" y="49657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4470400" y="50292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违规转交：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违反平台服务条款，将总计约8700万用户的隐私数据打包转移给CA。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381500" y="56388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4470400" y="57023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政治操弄：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基于数据构建精细的选民心理画像，用于针对性的政治广告投放与舆论引导。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001000" y="292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行业与社会的深远共振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2732">
            <a:off x="8001012" y="3422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8001000" y="3619500"/>
            <a:ext cx="3429000" cy="8255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102600" y="36830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企业重创与代价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Facebook面临50亿美元的史上最高隐私罚款，用户信任崩塌，被迫进行彻底的隐私政策与技术架构重构。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001000" y="4546600"/>
            <a:ext cx="3429000" cy="8255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8102600" y="46101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全球监管法规加速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直接推动了欧盟《通用数据保护条例》(GDPR)的全面实施，各国相继出台更严苛的数据保护法，强化平台责任。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001000" y="5473700"/>
            <a:ext cx="3429000" cy="8255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102600" y="55372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公众隐私意识觉醒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全球范围内引发对数据商品化、算法黑箱及平台权力的广泛反思，成为数字时代个人数据主权意识觉醒的转折点。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技术背景：失控的API与数据画像的魔力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088" r="4088"/>
          <a:stretch>
            <a:fillRect/>
          </a:stretch>
        </p:blipFill>
        <p:spPr>
          <a:xfrm>
            <a:off x="762000" y="1778000"/>
            <a:ext cx="4826000" cy="2286000"/>
          </a:xfrm>
          <a:prstGeom prst="roundRect">
            <a:avLst>
              <a:gd name="adj" fmla="val 5555"/>
            </a:avLst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4318000"/>
            <a:ext cx="4826000" cy="1587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4470400"/>
            <a:ext cx="457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Graph API：数据泄露的技术源头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C46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2010年推出的核心接口，曾存在“信任链”设计缺陷：应用只需获得单个用户授权，即可绕过好友许可，直接抓取其社交图谱中的公开数据。这一漏洞直至2015年才被彻底修复，成为大规模数据滥用的技术温床。</a:t>
            </a:r>
            <a:endParaRPr lang="en-US" sz="1300" b="0" i="0" u="none" strike="noStrike">
              <a:solidFill>
                <a:srgbClr val="3C46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096000" y="1778000"/>
            <a:ext cx="5588000" cy="1333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2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0" y="19685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667500" y="19304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指数级授权：一人同意，全网可达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第三方应用利用“好友列表权限”实现链式抓取。这种机制突破了“最小授权原则”，使得单一个体的授权成为获取整个社交圈层数据的支点，造成了数据获取规模的失控。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6000" y="3302000"/>
            <a:ext cx="5588000" cy="1333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2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0" y="3492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667500" y="34544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心理画像技术：从“描述”到“预测”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不同于基础的人口统计画像，心理画像（Psychographic Profiling）结合社交互动与消费行为，构建用户的人格模型。它不仅描绘“你是谁”，更能预测你对特定信息的情感反应与行为决策。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096000" y="4826000"/>
            <a:ext cx="5588000" cy="1333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2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6500" y="5016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667500" y="49784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算法权力：技术对社会公平的深层挑战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基于画像的定制化信息投放，可能加剧“信息茧房”效应，甚至通过精准的情感操纵影响公共决策。这一事件暴露了算法黑箱下，技术如何成为影响社会公平与民主机制的潜在变量。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事件发展过程：从学术研究到政治操弄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数据收集与违规转移 (2014)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045" r="7045"/>
          <a:stretch>
            <a:fillRect/>
          </a:stretch>
        </p:blipFill>
        <p:spPr>
          <a:xfrm>
            <a:off x="762000" y="2413000"/>
            <a:ext cx="2286000" cy="1397000"/>
          </a:xfrm>
          <a:prstGeom prst="rect">
            <a:avLst/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3175000" y="2413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看似普通的心理测试应用，实则是大规模数据采集的入口，利用“好友授权”机制实现了病毒式的隐私窃取。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40640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889000" y="41656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数据收集：隐蔽的开端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Aleksandr Kogan发布付费心理测试应用，诱导27万名用户授权，借此非法爬取其及约8700万名Facebook好友的社交、行为与性格数据，形成了体量惊人的隐私数据库。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52705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889000" y="53721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违规转移：信任的背叛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Kogan公然违反与Facebook的服务条款，将包含数千万用户的敏感数据集私自转移给剑桥分析公司（Cambridge Analytica），打破了平台对数据安全的承诺，开启了数据滥用的闸门。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1778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政治操弄与舆论风暴 (2014-2018)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3000" y="2413000"/>
            <a:ext cx="2476500" cy="1651000"/>
          </a:xfrm>
          <a:prstGeom prst="rect">
            <a:avLst/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21" r="21"/>
          <a:stretch>
            <a:fillRect/>
          </a:stretch>
        </p:blipFill>
        <p:spPr>
          <a:xfrm>
            <a:off x="8953500" y="2413000"/>
            <a:ext cx="2476500" cy="1651000"/>
          </a:xfrm>
          <a:prstGeom prst="rect">
            <a:avLst/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6223000" y="41910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350000" y="42926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政治营销：精准的“信息作战”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剑桥分析利用数据为特朗普竞选团队构建2.2亿美国选民的心理画像档案，实施针对性的舆论干预，通过推送定制化政治广告与虚假信息，试图直接影响选民意向与选举结果。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53975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350000" y="54991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丑闻曝光：巨头的至暗时刻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2018年3月，《纽约时报》与《卫报》联合曝光此事，举报人Christopher Wylie出庭作证。事件引发全球哗然，Facebook股价暴跌，扎克伯格被迫在英美议会接受长达数小时的质询。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利益相关者分析：一张复杂的责任网络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08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1841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Facebook 平台：责任源头与运营方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核心利益在于用户规模增长与广告商业变现，同时承担保护用户数据安全的首要平台责任。此次事件使其全球声誉严重受损，并面临监管机构的巨额行政处罚与信任危机。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2000" y="3429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762000" y="3429000"/>
            <a:ext cx="508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952500" y="3492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Cambridge Analytica：数据滥用的执行者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以商业利益为核心驱动，通过不正当手段获取并分析用户数据用于政治营销。其行为违反了数据保护法规与商业伦理，最终导致公司倒闭清算，核心管理层面临司法追责。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5080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762000" y="5080000"/>
            <a:ext cx="508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952500" y="5143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应用开发者 (Kogan)：伦理失范的中介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借学术研究之名收集用户数据，却违背平台规则与学术伦理将数据商业化流转。作为数据泄露的直接技术源头，其行为导致个人学术声誉崩塌，并引发学界对研究伦理的反思。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23000" y="1778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223000" y="1778000"/>
            <a:ext cx="50800" cy="1460500"/>
          </a:xfrm>
          <a:prstGeom prst="roundRect">
            <a:avLst>
              <a:gd name="adj" fmla="val 0"/>
            </a:avLst>
          </a:prstGeom>
          <a:solidFill>
            <a:srgbClr val="C23531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413500" y="1841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普通用户：直接受害者与权益主体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核心利益是个人隐私保护与数据控制权。在此次事件中，用户隐私被大规模窃取和滥用，产生强烈的被背叛感，这不仅侵害了个人权益，更引发了全社会对数字时代隐私安全的焦虑。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223000" y="3429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223000" y="3429000"/>
            <a:ext cx="50800" cy="1460500"/>
          </a:xfrm>
          <a:prstGeom prst="roundRect">
            <a:avLst>
              <a:gd name="adj" fmla="val 0"/>
            </a:avLst>
          </a:prstGeom>
          <a:solidFill>
            <a:srgbClr val="15803D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413500" y="3492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05. 政府监管机构：规则守护者与执法者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致力于维护市场公平竞争秩序，保护公民基本权利。通过制定严格的数据保护法规（如GDPR）并强化执法，对违规企业进行处罚，推动了全球范围内数据隐私保护立法的进程。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223000" y="5080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223000" y="5080000"/>
            <a:ext cx="50800" cy="1460500"/>
          </a:xfrm>
          <a:prstGeom prst="roundRect">
            <a:avLst>
              <a:gd name="adj" fmla="val 0"/>
            </a:avLst>
          </a:prstGeom>
          <a:solidFill>
            <a:srgbClr val="EAB308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13500" y="5143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06. 社会公众与行业：信任重塑与伦理反思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公众对科技巨头的信任度显著下降，推动了全社会对科技伦理的深度讨论。这一事件成为行业分水岭，促使科技公司重新审视数据收集与使用的边界，建立更透明的治理机制。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涉及的工程伦理问题：技术边界与道德底线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4671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19304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知情同意原则的严重违反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2413000"/>
            <a:ext cx="3111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用户在信息不充分、授权模糊的前提下做出“同意”，实质违背了自主、知情、同意的伦理核心，构成对用户自主权的根本侵犯。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56100" y="1778000"/>
            <a:ext cx="34671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4356100" y="177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546600" y="19304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隐私权保护的彻底失效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546600" y="2413000"/>
            <a:ext cx="3111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平台API设计存在致命缺陷，导致第三方开发者可无限制获取海量用户数据，平台完全未履行保护用户隐私的基本伦理与法律义务。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950200" y="1778000"/>
            <a:ext cx="34671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950200" y="177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140700" y="19304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数据使用边界的模糊滥用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40700" y="2413000"/>
            <a:ext cx="3111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科研数据被违规转用于商业营销与政治操弄，突破了数据收集的初衷与法定用途，严重践踏了数据伦理的使用边界。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1275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762000" y="41275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952500" y="42799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平台监管责任的严重缺失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52500" y="4762500"/>
            <a:ext cx="488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平台方对第三方应用的权限审核流于形式，事前未建立风险预警机制，事后处置滞后且不力，暴露了企业社会责任与伦理监管的双重缺位。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159500" y="41275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159500" y="41275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350000" y="42799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算法对社会公平的潜在威胁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350000" y="4762500"/>
            <a:ext cx="488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利用心理画像算法进行精准政治广告投放，不仅放大了信息茧房效应，更可能操纵公共舆论、加剧社会群体对立，违背了算法应服务于公众利益的伦理准则。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伦理理论分析：多视角下的道德审视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429000" cy="40640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429000" cy="508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2159000"/>
            <a:ext cx="304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功利主义分析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003153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Utilitarianism</a:t>
            </a:r>
            <a:endParaRPr lang="en-US" sz="1300" b="0" i="0" u="none" strike="noStrike">
              <a:solidFill>
                <a:srgbClr val="003153">
                  <a:alpha val="6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 rot="-14323">
            <a:off x="952513" y="2978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952500" y="31115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核心：结果导向的福祉计算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行为对错取决于是否实现“最大多数人的最大幸福”，以社会整体净效用为判断标准。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52500" y="4064000"/>
            <a:ext cx="304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研判：社会总效用显著为负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用户隐私泄露造成的社会信任崩塌、公众心理恐慌等隐性危害，远超过企业获得的短期商业利益。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52500" y="5270500"/>
            <a:ext cx="3048000" cy="571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079500" y="5372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结论：行为具有明显的非道德性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81500" y="1905000"/>
            <a:ext cx="3429000" cy="40640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381500" y="1905000"/>
            <a:ext cx="3429000" cy="508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572000" y="2159000"/>
            <a:ext cx="304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义务论分析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003153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Deontology</a:t>
            </a:r>
            <a:endParaRPr lang="en-US" sz="1300" b="0" i="0" u="none" strike="noStrike">
              <a:solidFill>
                <a:srgbClr val="003153">
                  <a:alpha val="6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5" name="Connector 15"/>
          <p:cNvCxnSpPr/>
          <p:nvPr/>
        </p:nvCxnSpPr>
        <p:spPr>
          <a:xfrm rot="-14323">
            <a:off x="4572013" y="2978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4572000" y="31115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核心：遵循绝对的道德律令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道德判断基于行为本身是否符合普遍的道德义务与规则，而非行为产生的结果。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572000" y="4064000"/>
            <a:ext cx="304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研判：违背基本伦理原则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行为公然违反了“知情同意”与“诚实无欺”的基本道德义务，侵犯了用户的自主权与人格尊严。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4572000" y="5270500"/>
            <a:ext cx="3048000" cy="571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4699000" y="5372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结论：行为本质上是非道德的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001000" y="1905000"/>
            <a:ext cx="3429000" cy="40640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8001000" y="1905000"/>
            <a:ext cx="3429000" cy="508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191500" y="2159000"/>
            <a:ext cx="304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责任伦理分析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003153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Responsibility Ethics</a:t>
            </a:r>
            <a:endParaRPr lang="en-US" sz="1300" b="0" i="0" u="none" strike="noStrike">
              <a:solidFill>
                <a:srgbClr val="003153">
                  <a:alpha val="6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3" name="Connector 23"/>
          <p:cNvCxnSpPr/>
          <p:nvPr/>
        </p:nvCxnSpPr>
        <p:spPr>
          <a:xfrm rot="-14323">
            <a:off x="8191513" y="2978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8191500" y="31115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核心：主体的角色与担当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关注技术活动中行为主体的具体角色、职责及其对后果应承担的道德与社会责任。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191500" y="4064000"/>
            <a:ext cx="304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研判：多方责任体系崩塌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平台方未尽监管之责，开发者违背职业伦理，管理层忽视受托责任，形成系统性责任缺失。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191500" y="5270500"/>
            <a:ext cx="3048000" cy="571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318500" y="5372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结论：多方主体存在严重伦理失范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软件工程视角：生命周期中的伦理漏洞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22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需求分析：隐私价值的认知偏差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730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阶段重心过度偏向功能实现与用户增长，对隐私保护这一关键非功能性需求缺乏充分评估，未将其纳入核心开发指标，违背了风险预防原则，为后续数据泄露埋下先天隐患。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223000" y="2032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77000" y="222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系统设计：权限管控的逻辑缺陷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730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“单点授权即获取全量社交数据”的设计模式，严重违反最小权限原则，属于典型的权限边界模糊与越权设计失误，直接导致用户敏感数据被过度收集，放大了隐私泄露的风险敞口。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62000" y="4191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4381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测试运维：监控审查机制的缺位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889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缺乏针对第三方应用接口调用的持续审计、异常行为监测与动态审查机制，未能在异常数据抓取发生的早期及时发现并阻断，使得技术层面的防护体系出现明显的监管盲区。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223000" y="4191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477000" y="4381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治理体系：全流程管控的制度真空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4889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缺失覆盖数据采集、存储、使用到销毁的全生命周期安全管控规范，且内部未建立独立的算法伦理审查委员会，导致技术方案的决策过程缺乏伦理层面的有效制衡与约束。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责任归属分析：谁该为这场危机负责？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49" r="1249"/>
          <a:stretch>
            <a:fillRect/>
          </a:stretch>
        </p:blipFill>
        <p:spPr>
          <a:xfrm>
            <a:off x="2286000" y="1524000"/>
            <a:ext cx="3302000" cy="1905000"/>
          </a:xfrm>
          <a:prstGeom prst="roundRect">
            <a:avLst>
              <a:gd name="adj" fmla="val 8000"/>
            </a:avLst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3153">
                <a:alpha val="10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7692"/>
          <a:stretch>
            <a:fillRect/>
          </a:stretch>
        </p:blipFill>
        <p:spPr>
          <a:xfrm>
            <a:off x="6604000" y="1524000"/>
            <a:ext cx="3302000" cy="1905000"/>
          </a:xfrm>
          <a:prstGeom prst="roundRect">
            <a:avLst>
              <a:gd name="adj" fmla="val 8000"/>
            </a:avLst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3153">
                <a:alpha val="10000"/>
              </a:srgbClr>
            </a:outerShdw>
          </a:effectLst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762000" y="3746500"/>
          <a:ext cx="10668000" cy="2438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8000"/>
                <a:gridCol w="3175000"/>
                <a:gridCol w="2032000"/>
                <a:gridCol w="3683000"/>
              </a:tblGrid>
              <a:tr h="5080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责任主体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关键失职与行为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责任性质界定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核心法理与伦理依据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Facebook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平台设计存在隐私漏洞；第三方应用审核机制失效；数据泄露后响应迟缓且隐瞒事实。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B91C1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主要责任 / 管理失职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企业社会责任(CSR)；数据控制者的安全保障义务；风险预防原则；GDPR第5条数据保护原则。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剑桥分析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通过欺骗手段获取并滥用用户数据；基于数据建立心理模型以操纵选举；违反知情同意原则。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B91C1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主要责任 / 直接侵权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侵犯隐私权与个人数据权利；违反《计算机欺诈和滥用法案》(CFAA)；信息伦理中的不伤害原则。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Kogan团队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以学术研究为名收集数据，却转售给商业机构；违反平台开发者政策与学术伦理规范。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B4530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次要责任 / 共同侵权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知情同意原则的违背；学术诚信与研究伦理规范；违反服务条款的违约责任。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监管机构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数据保护立法滞后于技术发展；跨境数据流动监管存在真空；事前预防与事后执法力度不足。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1E40A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间接责任 / 制度缺位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政府的公共利益保护责任；市场失灵下的监管介入必要性；全球数字治理的协作机制缺失。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5115</Words>
  <Application>WPS 演示</Application>
  <PresentationFormat/>
  <Paragraphs>245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S202588257</cp:lastModifiedBy>
  <cp:revision>3</cp:revision>
  <dcterms:created xsi:type="dcterms:W3CDTF">2026-06-16T18:06:00Z</dcterms:created>
  <dcterms:modified xsi:type="dcterms:W3CDTF">2026-06-18T00:16:11Z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{"Label":"1","ContentProducer":"001191110102MACQD9K64010000","ProduceID":"7652055447268789493","ReservedCode1":"","ContentPropagator":"","PropagateID":"","ReservedCode2":""}</vt:lpwstr>
  </property>
  <property fmtid="{D5CDD505-2E9C-101B-9397-08002B2CF9AE}" pid="3" name="ICV">
    <vt:lpwstr>6F6C37D4EA3C426F90367E7E10174FEA_13</vt:lpwstr>
  </property>
  <property fmtid="{D5CDD505-2E9C-101B-9397-08002B2CF9AE}" pid="4" name="KSOProductBuildVer">
    <vt:lpwstr>2052-12.1.0.26895</vt:lpwstr>
  </property>
</Properties>
</file>